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71" r:id="rId8"/>
    <p:sldId id="264" r:id="rId9"/>
    <p:sldId id="265" r:id="rId10"/>
    <p:sldId id="266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240" autoAdjust="0"/>
  </p:normalViewPr>
  <p:slideViewPr>
    <p:cSldViewPr snapToGrid="0" snapToObjects="1">
      <p:cViewPr>
        <p:scale>
          <a:sx n="50" d="100"/>
          <a:sy n="50" d="100"/>
        </p:scale>
        <p:origin x="-1956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EA5859C-30F3-A845-B650-1D8BFB996A4A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6B7EBBA-5219-4342-91F2-576970C424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84398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Characterization of Diffusion from Mesoporous Silica Nanoparticles for Potential Drug-Delivery Applications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8077200" cy="14996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Kate </a:t>
            </a:r>
            <a:r>
              <a:rPr lang="en-US" sz="2800" dirty="0" smtClean="0"/>
              <a:t>Li</a:t>
            </a:r>
          </a:p>
          <a:p>
            <a:r>
              <a:rPr lang="en-US" sz="2800" dirty="0" smtClean="0"/>
              <a:t>Chemical </a:t>
            </a:r>
            <a:r>
              <a:rPr lang="en-US" sz="2800" dirty="0" smtClean="0"/>
              <a:t>Engineering &amp; Biochemistry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7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Theoretical Modeling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0" y="2076450"/>
            <a:ext cx="889589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0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Further research on the parameters of the Modified St</a:t>
            </a:r>
            <a:r>
              <a:rPr lang="az-Cyrl-AZ" dirty="0" smtClean="0">
                <a:latin typeface="Times New Roman"/>
                <a:cs typeface="Times New Roman"/>
              </a:rPr>
              <a:t>ӧ</a:t>
            </a:r>
            <a:r>
              <a:rPr lang="en-US" dirty="0" err="1" smtClean="0"/>
              <a:t>ber</a:t>
            </a:r>
            <a:r>
              <a:rPr lang="en-US" dirty="0" smtClean="0"/>
              <a:t> Process</a:t>
            </a:r>
          </a:p>
          <a:p>
            <a:r>
              <a:rPr lang="en-US" dirty="0" smtClean="0"/>
              <a:t>Attempting functionalization of surface and pores</a:t>
            </a:r>
          </a:p>
          <a:p>
            <a:r>
              <a:rPr lang="en-US" dirty="0" smtClean="0"/>
              <a:t>Generate diffusion data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9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 smtClean="0"/>
              <a:t>Thank you</a:t>
            </a:r>
          </a:p>
          <a:p>
            <a:r>
              <a:rPr lang="en-US" dirty="0" smtClean="0"/>
              <a:t>NASA Space Grant</a:t>
            </a:r>
          </a:p>
          <a:p>
            <a:r>
              <a:rPr lang="en-US" dirty="0" smtClean="0"/>
              <a:t>UA Honors College – Alumni Travel Grants</a:t>
            </a:r>
          </a:p>
          <a:p>
            <a:r>
              <a:rPr lang="en-US" dirty="0" smtClean="0"/>
              <a:t>Dr. Anthony Muscat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8854" r="58565" b="73177"/>
          <a:stretch/>
        </p:blipFill>
        <p:spPr bwMode="auto">
          <a:xfrm>
            <a:off x="3769104" y="402058"/>
            <a:ext cx="2990850" cy="110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691020" y="4509133"/>
            <a:ext cx="2727668" cy="2303530"/>
            <a:chOff x="5791200" y="2459834"/>
            <a:chExt cx="2933700" cy="237986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6" r="20672" b="28999"/>
            <a:stretch/>
          </p:blipFill>
          <p:spPr bwMode="auto">
            <a:xfrm>
              <a:off x="6417365" y="2459834"/>
              <a:ext cx="1681370" cy="1712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91200" y="4171950"/>
              <a:ext cx="2933700" cy="66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haroni" panose="02010803020104030203" pitchFamily="2" charset="-79"/>
                  <a:cs typeface="Aharoni" panose="02010803020104030203" pitchFamily="2" charset="-79"/>
                </a:rPr>
                <a:t>NASA Space Grant Consortium</a:t>
              </a:r>
              <a:endParaRPr lang="en-US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8" y="1776202"/>
            <a:ext cx="3226491" cy="388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8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Mesoporous Silica Nanoparticles</a:t>
            </a:r>
            <a:endParaRPr lang="en-US" dirty="0"/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85800" y="1863580"/>
            <a:ext cx="7581900" cy="4109238"/>
            <a:chOff x="1771650" y="10363200"/>
            <a:chExt cx="12515056" cy="6256337"/>
          </a:xfrm>
        </p:grpSpPr>
        <p:pic>
          <p:nvPicPr>
            <p:cNvPr id="6" name="Picture 53" descr="http://www.rsc.org/ej/BM/2013/c2bm00085g/c2bm00085g-f4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906" y="10363200"/>
              <a:ext cx="8559800" cy="625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3"/>
            <p:cNvSpPr txBox="1">
              <a:spLocks noChangeArrowheads="1"/>
            </p:cNvSpPr>
            <p:nvPr/>
          </p:nvSpPr>
          <p:spPr bwMode="auto">
            <a:xfrm>
              <a:off x="1771650" y="10495589"/>
              <a:ext cx="3468688" cy="3936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492625" eaLnBrk="0" fontAlgn="base" hangingPunct="0">
                <a:spcBef>
                  <a:spcPct val="0"/>
                </a:spcBef>
                <a:spcAft>
                  <a:spcPct val="0"/>
                </a:spcAft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492625" eaLnBrk="0" fontAlgn="base" hangingPunct="0">
                <a:spcBef>
                  <a:spcPct val="0"/>
                </a:spcBef>
                <a:spcAft>
                  <a:spcPct val="0"/>
                </a:spcAft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492625" eaLnBrk="0" fontAlgn="base" hangingPunct="0">
                <a:spcBef>
                  <a:spcPct val="0"/>
                </a:spcBef>
                <a:spcAft>
                  <a:spcPct val="0"/>
                </a:spcAft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492625" eaLnBrk="0" fontAlgn="base" hangingPunct="0">
                <a:spcBef>
                  <a:spcPct val="0"/>
                </a:spcBef>
                <a:spcAft>
                  <a:spcPct val="0"/>
                </a:spcAft>
                <a:defRPr sz="8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800" b="1" dirty="0"/>
                <a:t>Figure 1: </a:t>
              </a:r>
              <a:r>
                <a:rPr lang="en-US" altLang="en-US" sz="1800" dirty="0"/>
                <a:t>Diagram of different ways to functionalize a </a:t>
              </a:r>
              <a:r>
                <a:rPr lang="en-US" altLang="en-US" sz="1800" dirty="0" err="1"/>
                <a:t>mesoporous</a:t>
              </a:r>
              <a:r>
                <a:rPr lang="en-US" altLang="en-US" sz="1800" dirty="0"/>
                <a:t> silica nanoparticle – external and pore surface functionalization (</a:t>
              </a:r>
              <a:r>
                <a:rPr lang="en-US" altLang="en-US" sz="1800" dirty="0" err="1"/>
                <a:t>Colila</a:t>
              </a:r>
              <a:r>
                <a:rPr lang="en-US" altLang="en-US" sz="1800" dirty="0"/>
                <a:t> et. al 2013).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0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MSNPs?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3733800" cy="462560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Tunable drug delivery </a:t>
            </a:r>
          </a:p>
          <a:p>
            <a:pPr lvl="1"/>
            <a:r>
              <a:rPr lang="en-US" sz="2000" dirty="0" smtClean="0"/>
              <a:t>Antibodies for site specificity</a:t>
            </a:r>
          </a:p>
          <a:p>
            <a:pPr lvl="1"/>
            <a:r>
              <a:rPr lang="en-US" sz="2000" dirty="0" smtClean="0"/>
              <a:t>Within threshold size for cellular uptake (D ~100 nm)</a:t>
            </a:r>
          </a:p>
          <a:p>
            <a:pPr lvl="1"/>
            <a:r>
              <a:rPr lang="en-US" sz="2000" dirty="0" smtClean="0"/>
              <a:t>Controlled and sustained release</a:t>
            </a:r>
          </a:p>
          <a:p>
            <a:r>
              <a:rPr lang="en-US" sz="2400" dirty="0" smtClean="0"/>
              <a:t>Applications: chemo toxic drugs, nonpolar with low bioactivity in the body due to poor solubility</a:t>
            </a:r>
          </a:p>
          <a:p>
            <a:r>
              <a:rPr lang="en-US" sz="2400" dirty="0" smtClean="0"/>
              <a:t>Silica is </a:t>
            </a:r>
            <a:r>
              <a:rPr lang="en-US" sz="2400" dirty="0" err="1" smtClean="0"/>
              <a:t>bioinert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725549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3180" y="6246911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Glass cardiovascular system sculpture by Gary </a:t>
            </a:r>
            <a:r>
              <a:rPr lang="en-US" sz="1400" dirty="0" err="1" smtClean="0"/>
              <a:t>Farlow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70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St</a:t>
            </a:r>
            <a:r>
              <a:rPr lang="az-Cyrl-AZ" dirty="0" smtClean="0">
                <a:latin typeface="Times New Roman"/>
                <a:cs typeface="Times New Roman"/>
              </a:rPr>
              <a:t>ӧ</a:t>
            </a:r>
            <a:r>
              <a:rPr lang="en-US" dirty="0" err="1" smtClean="0">
                <a:latin typeface="Times New Roman"/>
                <a:cs typeface="Times New Roman"/>
              </a:rPr>
              <a:t>ber</a:t>
            </a:r>
            <a:r>
              <a:rPr lang="en-US" dirty="0" smtClean="0">
                <a:latin typeface="Times New Roman"/>
                <a:cs typeface="Times New Roman"/>
              </a:rPr>
              <a:t> Process</a:t>
            </a:r>
            <a:endParaRPr lang="en-US" dirty="0"/>
          </a:p>
        </p:txBody>
      </p:sp>
      <p:sp>
        <p:nvSpPr>
          <p:cNvPr id="166" name="Content Placeholder 16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95850" cy="24574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Reagents:</a:t>
            </a:r>
          </a:p>
          <a:p>
            <a:pPr lvl="1"/>
            <a:r>
              <a:rPr lang="en-US" dirty="0" err="1" smtClean="0"/>
              <a:t>Cetyltetra</a:t>
            </a:r>
            <a:r>
              <a:rPr lang="en-US" dirty="0" err="1"/>
              <a:t>-</a:t>
            </a:r>
            <a:r>
              <a:rPr lang="en-US" dirty="0" err="1" smtClean="0"/>
              <a:t>ammoniumbutylate</a:t>
            </a:r>
            <a:r>
              <a:rPr lang="en-US" dirty="0" smtClean="0"/>
              <a:t> (CTAB)</a:t>
            </a:r>
          </a:p>
          <a:p>
            <a:pPr lvl="1"/>
            <a:r>
              <a:rPr lang="en-US" dirty="0" smtClean="0"/>
              <a:t>Tetraethyl </a:t>
            </a:r>
            <a:r>
              <a:rPr lang="en-US" dirty="0" err="1" smtClean="0"/>
              <a:t>orthosilicate</a:t>
            </a:r>
            <a:r>
              <a:rPr lang="en-US" dirty="0" smtClean="0"/>
              <a:t> (TEOS)</a:t>
            </a:r>
          </a:p>
          <a:p>
            <a:pPr lvl="1"/>
            <a:r>
              <a:rPr lang="en-US" dirty="0" err="1" smtClean="0"/>
              <a:t>NaOH</a:t>
            </a:r>
            <a:endParaRPr lang="en-US" dirty="0" smtClean="0"/>
          </a:p>
          <a:p>
            <a:pPr lvl="1"/>
            <a:r>
              <a:rPr lang="en-US" dirty="0" err="1" smtClean="0"/>
              <a:t>EtOH</a:t>
            </a:r>
            <a:endParaRPr lang="en-US" dirty="0" smtClean="0"/>
          </a:p>
          <a:p>
            <a:pPr lvl="1"/>
            <a:r>
              <a:rPr lang="en-US" dirty="0" smtClean="0"/>
              <a:t>Water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0"/>
          <a:stretch/>
        </p:blipFill>
        <p:spPr bwMode="auto">
          <a:xfrm>
            <a:off x="400050" y="4057649"/>
            <a:ext cx="7900000" cy="242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nlcmf.lci.kent.edu/images/intro_pages/Au_NR/polystyrene_CTA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64121" r="2565" b="6763"/>
          <a:stretch/>
        </p:blipFill>
        <p:spPr bwMode="auto">
          <a:xfrm>
            <a:off x="4572000" y="3134916"/>
            <a:ext cx="3962400" cy="94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upload.wikimedia.org/wikipedia/commons/thumb/2/27/Tetraethyl_orthosilicate.svg/160px-Tetraethyl_orthosilicat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157003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Forming a Liquid Crystal</a:t>
            </a:r>
            <a:endParaRPr lang="en-US" dirty="0"/>
          </a:p>
        </p:txBody>
      </p:sp>
      <p:pic>
        <p:nvPicPr>
          <p:cNvPr id="1084" name="Picture 60" descr="Lyotrop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646237"/>
            <a:ext cx="655320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8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860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Procedure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3850" y="16218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b="1" dirty="0"/>
              <a:t>Materials:</a:t>
            </a:r>
          </a:p>
          <a:p>
            <a:r>
              <a:rPr lang="en-US" altLang="en-US" dirty="0"/>
              <a:t> - TEOS (tetra ethyl </a:t>
            </a:r>
            <a:r>
              <a:rPr lang="en-US" altLang="en-US" dirty="0" err="1"/>
              <a:t>orthosilicate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 - </a:t>
            </a:r>
            <a:r>
              <a:rPr lang="en-US" altLang="en-US" dirty="0" err="1"/>
              <a:t>EtOH</a:t>
            </a:r>
            <a:r>
              <a:rPr lang="en-US" altLang="en-US" dirty="0"/>
              <a:t> (ethanol)</a:t>
            </a:r>
          </a:p>
          <a:p>
            <a:r>
              <a:rPr lang="en-US" altLang="en-US" dirty="0"/>
              <a:t> - CTAB (</a:t>
            </a:r>
            <a:r>
              <a:rPr lang="en-US" altLang="en-US" dirty="0" err="1"/>
              <a:t>cetyl</a:t>
            </a:r>
            <a:r>
              <a:rPr lang="en-US" altLang="en-US" dirty="0"/>
              <a:t> </a:t>
            </a:r>
            <a:r>
              <a:rPr lang="en-US" altLang="en-US" dirty="0" err="1"/>
              <a:t>trimethylammonium</a:t>
            </a:r>
            <a:r>
              <a:rPr lang="en-US" altLang="en-US" dirty="0"/>
              <a:t> bromide)</a:t>
            </a:r>
          </a:p>
          <a:p>
            <a:r>
              <a:rPr lang="en-US" altLang="en-US" dirty="0"/>
              <a:t> - </a:t>
            </a:r>
            <a:r>
              <a:rPr lang="en-US" altLang="en-US" dirty="0" err="1"/>
              <a:t>NaOH</a:t>
            </a:r>
            <a:r>
              <a:rPr lang="en-US" altLang="en-US" dirty="0"/>
              <a:t> (sodium hydroxide)</a:t>
            </a:r>
          </a:p>
          <a:p>
            <a:r>
              <a:rPr lang="en-US" altLang="en-US" dirty="0"/>
              <a:t> - </a:t>
            </a:r>
            <a:r>
              <a:rPr lang="en-US" altLang="en-US" dirty="0" err="1"/>
              <a:t>dI</a:t>
            </a:r>
            <a:r>
              <a:rPr lang="en-US" altLang="en-US" dirty="0"/>
              <a:t> H</a:t>
            </a:r>
            <a:r>
              <a:rPr lang="en-US" altLang="en-US" baseline="-25000" dirty="0"/>
              <a:t>2</a:t>
            </a:r>
            <a:r>
              <a:rPr lang="en-US" altLang="en-US" dirty="0"/>
              <a:t>O(deionized water) </a:t>
            </a:r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b="1" dirty="0" smtClean="0"/>
              <a:t>Characterization:</a:t>
            </a:r>
          </a:p>
          <a:p>
            <a:r>
              <a:rPr lang="en-US" altLang="en-US" dirty="0"/>
              <a:t> </a:t>
            </a:r>
            <a:r>
              <a:rPr lang="en-US" altLang="en-US" dirty="0" smtClean="0"/>
              <a:t>- N2 absorption</a:t>
            </a:r>
          </a:p>
          <a:p>
            <a:r>
              <a:rPr lang="en-US" altLang="en-US" dirty="0"/>
              <a:t> </a:t>
            </a:r>
            <a:r>
              <a:rPr lang="en-US" altLang="en-US" dirty="0" smtClean="0"/>
              <a:t>- SEM, TEM, SAXRD</a:t>
            </a:r>
            <a:endParaRPr lang="en-US" altLang="en-US" dirty="0"/>
          </a:p>
          <a:p>
            <a:endParaRPr lang="en-US" alt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629150" y="1582816"/>
            <a:ext cx="4267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/>
              <a:t>Procedure:</a:t>
            </a:r>
          </a:p>
          <a:p>
            <a:pPr>
              <a:buFontTx/>
              <a:buAutoNum type="arabicPeriod"/>
            </a:pPr>
            <a:r>
              <a:rPr lang="en-US" altLang="en-US" dirty="0"/>
              <a:t> Add .375 g of CTAB, .4375 mL 2.0 M </a:t>
            </a:r>
            <a:r>
              <a:rPr lang="en-US" altLang="en-US" dirty="0" err="1"/>
              <a:t>NaOH</a:t>
            </a:r>
            <a:r>
              <a:rPr lang="en-US" altLang="en-US" dirty="0"/>
              <a:t> and 30 mL </a:t>
            </a:r>
            <a:r>
              <a:rPr lang="en-US" altLang="en-US" dirty="0" err="1"/>
              <a:t>dI</a:t>
            </a:r>
            <a:r>
              <a:rPr lang="en-US" altLang="en-US" dirty="0"/>
              <a:t> H</a:t>
            </a:r>
            <a:r>
              <a:rPr lang="en-US" altLang="en-US" baseline="-25000" dirty="0"/>
              <a:t>2</a:t>
            </a:r>
            <a:r>
              <a:rPr lang="en-US" altLang="en-US" dirty="0"/>
              <a:t>O to </a:t>
            </a:r>
            <a:r>
              <a:rPr lang="en-US" altLang="en-US" dirty="0" err="1"/>
              <a:t>roundbottom</a:t>
            </a:r>
            <a:r>
              <a:rPr lang="en-US" altLang="en-US" dirty="0"/>
              <a:t> flask with magnetic stir bar and heat to 80⁰C for 30 minutes.</a:t>
            </a:r>
          </a:p>
          <a:p>
            <a:pPr>
              <a:buFontTx/>
              <a:buAutoNum type="arabicPeriod"/>
            </a:pPr>
            <a:r>
              <a:rPr lang="en-US" altLang="en-US" dirty="0"/>
              <a:t> To clear solution, add 2.48 mL TEOS via rapid injection. </a:t>
            </a:r>
          </a:p>
          <a:p>
            <a:pPr>
              <a:buFontTx/>
              <a:buAutoNum type="arabicPeriod"/>
            </a:pPr>
            <a:r>
              <a:rPr lang="en-US" altLang="en-US" dirty="0"/>
              <a:t> White precipitate will be observed after 1-2 minutes of stirring. </a:t>
            </a:r>
          </a:p>
          <a:p>
            <a:pPr>
              <a:buFontTx/>
              <a:buAutoNum type="arabicPeriod"/>
            </a:pPr>
            <a:r>
              <a:rPr lang="en-US" altLang="en-US" dirty="0"/>
              <a:t> Maintain reaction temperature at 80⁰C for 2 hrs.</a:t>
            </a:r>
          </a:p>
          <a:p>
            <a:pPr>
              <a:buFontTx/>
              <a:buAutoNum type="arabicPeriod"/>
            </a:pPr>
            <a:r>
              <a:rPr lang="en-US" altLang="en-US" dirty="0"/>
              <a:t> Isolate product via ethanol wash and centrifugation/sonication cycles of 10 minutes each, four times. Dilute and suspend in ethanol.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7" y="4484560"/>
            <a:ext cx="23717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6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Observations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2" y="1503854"/>
            <a:ext cx="8154988" cy="512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0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1638299"/>
            <a:ext cx="8737704" cy="476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870" y="5660898"/>
            <a:ext cx="1014621" cy="9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7"/>
          <a:stretch/>
        </p:blipFill>
        <p:spPr bwMode="auto">
          <a:xfrm>
            <a:off x="457200" y="1828800"/>
            <a:ext cx="8483231" cy="452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7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2789</TotalTime>
  <Words>323</Words>
  <Application>Microsoft Office PowerPoint</Application>
  <PresentationFormat>On-screen Show (4:3)</PresentationFormat>
  <Paragraphs>52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Module</vt:lpstr>
      <vt:lpstr>Characterization of Diffusion from Mesoporous Silica Nanoparticles for Potential Drug-Delivery Applications </vt:lpstr>
      <vt:lpstr>Mesoporous Silica Nanoparticles</vt:lpstr>
      <vt:lpstr>Why MSNPs?</vt:lpstr>
      <vt:lpstr>Modified Stӧber Process</vt:lpstr>
      <vt:lpstr>Forming a Liquid Crystal</vt:lpstr>
      <vt:lpstr>Experimental Procedure</vt:lpstr>
      <vt:lpstr>Experimental Observations</vt:lpstr>
      <vt:lpstr>Results</vt:lpstr>
      <vt:lpstr>Results</vt:lpstr>
      <vt:lpstr>Theoretical Modeling</vt:lpstr>
      <vt:lpstr>Further research</vt:lpstr>
      <vt:lpstr>Questions?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Life Cycle Assessment of Transportation Impacts for Organic Local Produce versus Large Farm National Distribution for Lettuce</dc:title>
  <dc:creator>Jeremiah Traeger</dc:creator>
  <cp:lastModifiedBy>KateLi</cp:lastModifiedBy>
  <cp:revision>67</cp:revision>
  <dcterms:created xsi:type="dcterms:W3CDTF">2013-03-11T21:50:53Z</dcterms:created>
  <dcterms:modified xsi:type="dcterms:W3CDTF">2014-03-28T02:33:04Z</dcterms:modified>
</cp:coreProperties>
</file>